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B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704" y="12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009-C0BA-4DA8-A03A-39F1A8B1ADC4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9136-CE09-485C-B839-8269D208A4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250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009-C0BA-4DA8-A03A-39F1A8B1ADC4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9136-CE09-485C-B839-8269D208A4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70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009-C0BA-4DA8-A03A-39F1A8B1ADC4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9136-CE09-485C-B839-8269D208A4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421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009-C0BA-4DA8-A03A-39F1A8B1ADC4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9136-CE09-485C-B839-8269D208A4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66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009-C0BA-4DA8-A03A-39F1A8B1ADC4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9136-CE09-485C-B839-8269D208A4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313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009-C0BA-4DA8-A03A-39F1A8B1ADC4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9136-CE09-485C-B839-8269D208A4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798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009-C0BA-4DA8-A03A-39F1A8B1ADC4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9136-CE09-485C-B839-8269D208A4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015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009-C0BA-4DA8-A03A-39F1A8B1ADC4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9136-CE09-485C-B839-8269D208A4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895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009-C0BA-4DA8-A03A-39F1A8B1ADC4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9136-CE09-485C-B839-8269D208A4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120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009-C0BA-4DA8-A03A-39F1A8B1ADC4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9136-CE09-485C-B839-8269D208A4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028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009-C0BA-4DA8-A03A-39F1A8B1ADC4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9136-CE09-485C-B839-8269D208A4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488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B9009-C0BA-4DA8-A03A-39F1A8B1ADC4}" type="datetimeFigureOut">
              <a:rPr lang="da-DK" smtClean="0"/>
              <a:t>25-04-2023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29136-CE09-485C-B839-8269D208A4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87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vejlebrandvaesen.dk/media/42123/belaegningsplan.png">
            <a:extLst>
              <a:ext uri="{FF2B5EF4-FFF2-40B4-BE49-F238E27FC236}">
                <a16:creationId xmlns:a16="http://schemas.microsoft.com/office/drawing/2014/main" id="{EC0DAA06-8B88-DB5D-9BD8-4E80636D3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47" y="1411453"/>
            <a:ext cx="12412851" cy="716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41D2E9A2-001F-726D-87F1-A04586925B60}"/>
              </a:ext>
            </a:extLst>
          </p:cNvPr>
          <p:cNvSpPr txBox="1"/>
          <p:nvPr/>
        </p:nvSpPr>
        <p:spPr>
          <a:xfrm>
            <a:off x="388747" y="274459"/>
            <a:ext cx="4190571" cy="649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18" dirty="0">
                <a:solidFill>
                  <a:srgbClr val="86BC25"/>
                </a:solidFill>
                <a:latin typeface="K2D ExtraBold" panose="00000900000000000000" pitchFamily="2" charset="-34"/>
                <a:cs typeface="K2D ExtraBold" panose="00000900000000000000" pitchFamily="2" charset="-34"/>
              </a:rPr>
              <a:t>Eksempel på belægningsplan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3461AD27-4225-4EDD-BF18-6ED509606E32}"/>
              </a:ext>
            </a:extLst>
          </p:cNvPr>
          <p:cNvSpPr txBox="1"/>
          <p:nvPr/>
        </p:nvSpPr>
        <p:spPr>
          <a:xfrm>
            <a:off x="117446" y="9127222"/>
            <a:ext cx="41905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rgbClr val="86B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Belægningsplan – Kopier, flyt og træk piktogrammer til de passer</a:t>
            </a:r>
          </a:p>
        </p:txBody>
      </p:sp>
    </p:spTree>
    <p:extLst>
      <p:ext uri="{BB962C8B-B14F-4D97-AF65-F5344CB8AC3E}">
        <p14:creationId xmlns:p14="http://schemas.microsoft.com/office/powerpoint/2010/main" val="88327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39F06EB0-E536-E614-5A87-6833778197EC}"/>
              </a:ext>
            </a:extLst>
          </p:cNvPr>
          <p:cNvSpPr txBox="1"/>
          <p:nvPr/>
        </p:nvSpPr>
        <p:spPr>
          <a:xfrm>
            <a:off x="182901" y="145719"/>
            <a:ext cx="4325166" cy="126188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rgbClr val="86BC25"/>
                </a:solidFill>
                <a:latin typeface="K2D" panose="00000500000000000000" pitchFamily="2" charset="-34"/>
                <a:cs typeface="K2D" panose="00000500000000000000" pitchFamily="2" charset="-34"/>
              </a:rPr>
              <a:t>Arrangement</a:t>
            </a:r>
            <a:r>
              <a:rPr lang="da-DK" sz="1200" dirty="0">
                <a:solidFill>
                  <a:srgbClr val="86BC25"/>
                </a:solidFill>
                <a:latin typeface="K2D" panose="00000500000000000000" pitchFamily="2" charset="-34"/>
                <a:cs typeface="K2D" panose="00000500000000000000" pitchFamily="2" charset="-34"/>
              </a:rPr>
              <a:t>:</a:t>
            </a:r>
          </a:p>
          <a:p>
            <a:r>
              <a:rPr lang="da-DK" sz="1200" dirty="0">
                <a:solidFill>
                  <a:srgbClr val="86BC25"/>
                </a:solidFill>
                <a:latin typeface="K2D" panose="00000500000000000000" pitchFamily="2" charset="-34"/>
                <a:cs typeface="K2D" panose="00000500000000000000" pitchFamily="2" charset="-34"/>
              </a:rPr>
              <a:t>Dato:</a:t>
            </a:r>
          </a:p>
          <a:p>
            <a:r>
              <a:rPr lang="da-DK" sz="1200" dirty="0">
                <a:solidFill>
                  <a:srgbClr val="86BC25"/>
                </a:solidFill>
                <a:latin typeface="K2D" panose="00000500000000000000" pitchFamily="2" charset="-34"/>
                <a:cs typeface="K2D" panose="00000500000000000000" pitchFamily="2" charset="-34"/>
              </a:rPr>
              <a:t>Adresse:</a:t>
            </a:r>
          </a:p>
          <a:p>
            <a:r>
              <a:rPr lang="da-DK" sz="1200" dirty="0">
                <a:solidFill>
                  <a:srgbClr val="86BC25"/>
                </a:solidFill>
                <a:latin typeface="K2D" panose="00000500000000000000" pitchFamily="2" charset="-34"/>
                <a:cs typeface="K2D" panose="00000500000000000000" pitchFamily="2" charset="-34"/>
              </a:rPr>
              <a:t>Lokale:</a:t>
            </a:r>
          </a:p>
          <a:p>
            <a:r>
              <a:rPr lang="da-DK" sz="1200" dirty="0">
                <a:solidFill>
                  <a:srgbClr val="86BC25"/>
                </a:solidFill>
                <a:latin typeface="K2D" panose="00000500000000000000" pitchFamily="2" charset="-34"/>
                <a:cs typeface="K2D" panose="00000500000000000000" pitchFamily="2" charset="-34"/>
              </a:rPr>
              <a:t>Maks sovepladser i lokalet:</a:t>
            </a:r>
            <a:endParaRPr lang="da-DK" sz="1200" i="1" dirty="0">
              <a:solidFill>
                <a:srgbClr val="86BC25"/>
              </a:solidFill>
              <a:latin typeface="K2D" panose="00000500000000000000" pitchFamily="2" charset="-34"/>
              <a:cs typeface="K2D" panose="00000500000000000000" pitchFamily="2" charset="-34"/>
            </a:endParaRPr>
          </a:p>
          <a:p>
            <a:r>
              <a:rPr lang="da-DK" sz="1200" dirty="0">
                <a:solidFill>
                  <a:srgbClr val="86BC25"/>
                </a:solidFill>
                <a:latin typeface="K2D" panose="00000500000000000000" pitchFamily="2" charset="-34"/>
                <a:cs typeface="K2D" panose="00000500000000000000" pitchFamily="2" charset="-34"/>
              </a:rPr>
              <a:t>Udarbejdet af:</a:t>
            </a:r>
            <a:endParaRPr lang="da-DK" sz="1200" i="1" dirty="0">
              <a:solidFill>
                <a:srgbClr val="86BC25"/>
              </a:solidFill>
              <a:latin typeface="K2D" panose="00000500000000000000" pitchFamily="2" charset="-34"/>
              <a:cs typeface="K2D" panose="00000500000000000000" pitchFamily="2" charset="-34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DCD3C21-856B-F667-FCE7-79C21D72A81E}"/>
              </a:ext>
            </a:extLst>
          </p:cNvPr>
          <p:cNvSpPr/>
          <p:nvPr/>
        </p:nvSpPr>
        <p:spPr>
          <a:xfrm>
            <a:off x="6664478" y="121336"/>
            <a:ext cx="1138717" cy="280641"/>
          </a:xfrm>
          <a:prstGeom prst="rect">
            <a:avLst/>
          </a:prstGeom>
          <a:pattFill prst="pct30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45E8392-8769-DCBF-F7C2-D61008680104}"/>
              </a:ext>
            </a:extLst>
          </p:cNvPr>
          <p:cNvSpPr/>
          <p:nvPr/>
        </p:nvSpPr>
        <p:spPr>
          <a:xfrm>
            <a:off x="6664479" y="499348"/>
            <a:ext cx="1138716" cy="267717"/>
          </a:xfrm>
          <a:prstGeom prst="rect">
            <a:avLst/>
          </a:prstGeom>
          <a:pattFill prst="wdUp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/>
          </a:p>
        </p:txBody>
      </p:sp>
      <p:pic>
        <p:nvPicPr>
          <p:cNvPr id="7" name="Picture 2" descr="https://shop15814.sfstatic.io/upload_dir/shop/132007_3.jpg">
            <a:extLst>
              <a:ext uri="{FF2B5EF4-FFF2-40B4-BE49-F238E27FC236}">
                <a16:creationId xmlns:a16="http://schemas.microsoft.com/office/drawing/2014/main" id="{CFB4E855-B0F2-02D4-8F74-2EF7D19F49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3" t="5069" r="2766" b="6902"/>
          <a:stretch/>
        </p:blipFill>
        <p:spPr bwMode="auto">
          <a:xfrm>
            <a:off x="6887967" y="890373"/>
            <a:ext cx="691737" cy="32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BD9B7926-AEDE-566D-CAE7-F6DFF248A386}"/>
              </a:ext>
            </a:extLst>
          </p:cNvPr>
          <p:cNvSpPr/>
          <p:nvPr/>
        </p:nvSpPr>
        <p:spPr>
          <a:xfrm>
            <a:off x="10079050" y="131824"/>
            <a:ext cx="150397" cy="17188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CAECE8D-98B2-7477-CF90-8C8F87D59878}"/>
              </a:ext>
            </a:extLst>
          </p:cNvPr>
          <p:cNvSpPr/>
          <p:nvPr/>
        </p:nvSpPr>
        <p:spPr>
          <a:xfrm>
            <a:off x="10095778" y="429243"/>
            <a:ext cx="116937" cy="115469"/>
          </a:xfrm>
          <a:prstGeom prst="rect">
            <a:avLst/>
          </a:prstGeom>
          <a:pattFill prst="lgCheck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6CFAFE4-81D4-9745-D52C-E22D54672974}"/>
              </a:ext>
            </a:extLst>
          </p:cNvPr>
          <p:cNvSpPr/>
          <p:nvPr/>
        </p:nvSpPr>
        <p:spPr>
          <a:xfrm>
            <a:off x="10053983" y="719625"/>
            <a:ext cx="204111" cy="1932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/>
          </a:p>
        </p:txBody>
      </p:sp>
      <p:cxnSp>
        <p:nvCxnSpPr>
          <p:cNvPr id="11" name="Lige forbindelse 10">
            <a:extLst>
              <a:ext uri="{FF2B5EF4-FFF2-40B4-BE49-F238E27FC236}">
                <a16:creationId xmlns:a16="http://schemas.microsoft.com/office/drawing/2014/main" id="{D50E5E40-73FC-72FF-C2BF-0FC93FC07278}"/>
              </a:ext>
            </a:extLst>
          </p:cNvPr>
          <p:cNvCxnSpPr/>
          <p:nvPr/>
        </p:nvCxnSpPr>
        <p:spPr>
          <a:xfrm flipV="1">
            <a:off x="10021980" y="1086134"/>
            <a:ext cx="268116" cy="16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>
            <a:extLst>
              <a:ext uri="{FF2B5EF4-FFF2-40B4-BE49-F238E27FC236}">
                <a16:creationId xmlns:a16="http://schemas.microsoft.com/office/drawing/2014/main" id="{A439D4D1-38F5-0AAB-E03E-4DAFF2BF26FE}"/>
              </a:ext>
            </a:extLst>
          </p:cNvPr>
          <p:cNvSpPr txBox="1"/>
          <p:nvPr/>
        </p:nvSpPr>
        <p:spPr>
          <a:xfrm>
            <a:off x="7803195" y="84384"/>
            <a:ext cx="19046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>
                <a:latin typeface="K2D Light" panose="00000400000000000000" pitchFamily="2" charset="-34"/>
                <a:cs typeface="K2D Light" panose="00000400000000000000" pitchFamily="2" charset="-34"/>
              </a:rPr>
              <a:t>Flugtvejspassage 1,3 m bred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90B465A-061A-74EA-8744-561E292D7D96}"/>
              </a:ext>
            </a:extLst>
          </p:cNvPr>
          <p:cNvSpPr txBox="1"/>
          <p:nvPr/>
        </p:nvSpPr>
        <p:spPr>
          <a:xfrm>
            <a:off x="7791481" y="305412"/>
            <a:ext cx="1829347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>
                <a:latin typeface="K2D Light" panose="00000400000000000000" pitchFamily="2" charset="-34"/>
                <a:cs typeface="K2D Light" panose="00000400000000000000" pitchFamily="2" charset="-34"/>
              </a:rPr>
              <a:t>Sovepladser</a:t>
            </a:r>
          </a:p>
          <a:p>
            <a:r>
              <a:rPr lang="da-DK" sz="1050" dirty="0">
                <a:latin typeface="K2D Light" panose="00000400000000000000" pitchFamily="2" charset="-34"/>
                <a:cs typeface="K2D Light" panose="00000400000000000000" pitchFamily="2" charset="-34"/>
              </a:rPr>
              <a:t>LXB 2,5 m x 0,75 m</a:t>
            </a:r>
          </a:p>
          <a:p>
            <a:r>
              <a:rPr lang="da-DK" sz="1050" dirty="0">
                <a:latin typeface="K2D Light" panose="00000400000000000000" pitchFamily="2" charset="-34"/>
                <a:cs typeface="K2D Light" panose="00000400000000000000" pitchFamily="2" charset="-34"/>
              </a:rPr>
              <a:t>pr. soveplads inkl. baggage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BD669269-2776-46E8-0C7B-C634547DFC21}"/>
              </a:ext>
            </a:extLst>
          </p:cNvPr>
          <p:cNvSpPr txBox="1"/>
          <p:nvPr/>
        </p:nvSpPr>
        <p:spPr>
          <a:xfrm>
            <a:off x="7771998" y="960307"/>
            <a:ext cx="18085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>
                <a:latin typeface="K2D Light" panose="00000400000000000000" pitchFamily="2" charset="-34"/>
                <a:cs typeface="K2D Light" panose="00000400000000000000" pitchFamily="2" charset="-34"/>
              </a:rPr>
              <a:t>Flugtvejsarmatur (udgang)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FC2DEE11-E15B-A5F0-6C62-BBAF4F6FD706}"/>
              </a:ext>
            </a:extLst>
          </p:cNvPr>
          <p:cNvSpPr txBox="1"/>
          <p:nvPr/>
        </p:nvSpPr>
        <p:spPr>
          <a:xfrm>
            <a:off x="10344366" y="56231"/>
            <a:ext cx="7906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>
                <a:latin typeface="K2D Light" panose="00000400000000000000" pitchFamily="2" charset="-34"/>
                <a:cs typeface="K2D Light" panose="00000400000000000000" pitchFamily="2" charset="-34"/>
              </a:rPr>
              <a:t>Røgalarm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5180C096-BB30-F95F-D433-77F81C9B6F18}"/>
              </a:ext>
            </a:extLst>
          </p:cNvPr>
          <p:cNvSpPr txBox="1"/>
          <p:nvPr/>
        </p:nvSpPr>
        <p:spPr>
          <a:xfrm>
            <a:off x="10319830" y="337824"/>
            <a:ext cx="14430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>
                <a:latin typeface="K2D Light" panose="00000400000000000000" pitchFamily="2" charset="-34"/>
                <a:cs typeface="K2D Light" panose="00000400000000000000" pitchFamily="2" charset="-34"/>
              </a:rPr>
              <a:t>Internt varslingstryk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C974ECD8-4356-1C7D-4EFB-6B56C82D1B6E}"/>
              </a:ext>
            </a:extLst>
          </p:cNvPr>
          <p:cNvSpPr txBox="1"/>
          <p:nvPr/>
        </p:nvSpPr>
        <p:spPr>
          <a:xfrm>
            <a:off x="10319831" y="939792"/>
            <a:ext cx="6094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>
                <a:latin typeface="K2D Light" panose="00000400000000000000" pitchFamily="2" charset="-34"/>
                <a:cs typeface="K2D Light" panose="00000400000000000000" pitchFamily="2" charset="-34"/>
              </a:rPr>
              <a:t>Vægge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320243F1-E6D0-BC8E-FCE1-B8CA9AA6E8E5}"/>
              </a:ext>
            </a:extLst>
          </p:cNvPr>
          <p:cNvGrpSpPr/>
          <p:nvPr/>
        </p:nvGrpSpPr>
        <p:grpSpPr>
          <a:xfrm>
            <a:off x="9824455" y="1135332"/>
            <a:ext cx="738971" cy="669057"/>
            <a:chOff x="836743" y="3392308"/>
            <a:chExt cx="571823" cy="517723"/>
          </a:xfrm>
        </p:grpSpPr>
        <p:cxnSp>
          <p:nvCxnSpPr>
            <p:cNvPr id="19" name="Lige forbindelse 18">
              <a:extLst>
                <a:ext uri="{FF2B5EF4-FFF2-40B4-BE49-F238E27FC236}">
                  <a16:creationId xmlns:a16="http://schemas.microsoft.com/office/drawing/2014/main" id="{2D687255-EA9F-36C0-C22F-F2D250123EC8}"/>
                </a:ext>
              </a:extLst>
            </p:cNvPr>
            <p:cNvCxnSpPr/>
            <p:nvPr/>
          </p:nvCxnSpPr>
          <p:spPr>
            <a:xfrm flipH="1">
              <a:off x="982047" y="3541089"/>
              <a:ext cx="1332" cy="144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Lige forbindelse 19">
              <a:extLst>
                <a:ext uri="{FF2B5EF4-FFF2-40B4-BE49-F238E27FC236}">
                  <a16:creationId xmlns:a16="http://schemas.microsoft.com/office/drawing/2014/main" id="{68B99CC5-6283-DAAD-7386-20006684520C}"/>
                </a:ext>
              </a:extLst>
            </p:cNvPr>
            <p:cNvCxnSpPr/>
            <p:nvPr/>
          </p:nvCxnSpPr>
          <p:spPr>
            <a:xfrm>
              <a:off x="1252165" y="3541338"/>
              <a:ext cx="4762" cy="144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ge forbindelse 20">
              <a:extLst>
                <a:ext uri="{FF2B5EF4-FFF2-40B4-BE49-F238E27FC236}">
                  <a16:creationId xmlns:a16="http://schemas.microsoft.com/office/drawing/2014/main" id="{A97F47EA-E223-0DDE-3582-B0F7493E3C0B}"/>
                </a:ext>
              </a:extLst>
            </p:cNvPr>
            <p:cNvCxnSpPr/>
            <p:nvPr/>
          </p:nvCxnSpPr>
          <p:spPr>
            <a:xfrm>
              <a:off x="1271889" y="3733800"/>
              <a:ext cx="0" cy="1714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Lige forbindelse 21">
              <a:extLst>
                <a:ext uri="{FF2B5EF4-FFF2-40B4-BE49-F238E27FC236}">
                  <a16:creationId xmlns:a16="http://schemas.microsoft.com/office/drawing/2014/main" id="{6BC23BF4-2EF5-78DE-96AE-D2A86B8FE780}"/>
                </a:ext>
              </a:extLst>
            </p:cNvPr>
            <p:cNvCxnSpPr/>
            <p:nvPr/>
          </p:nvCxnSpPr>
          <p:spPr>
            <a:xfrm>
              <a:off x="977830" y="3733800"/>
              <a:ext cx="0" cy="1714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Lige forbindelse 22">
              <a:extLst>
                <a:ext uri="{FF2B5EF4-FFF2-40B4-BE49-F238E27FC236}">
                  <a16:creationId xmlns:a16="http://schemas.microsoft.com/office/drawing/2014/main" id="{DFC8DD3C-A70A-117E-9980-4A66822F53B0}"/>
                </a:ext>
              </a:extLst>
            </p:cNvPr>
            <p:cNvCxnSpPr/>
            <p:nvPr/>
          </p:nvCxnSpPr>
          <p:spPr>
            <a:xfrm flipH="1">
              <a:off x="1252689" y="3733800"/>
              <a:ext cx="38100" cy="1714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Lige forbindelse 23">
              <a:extLst>
                <a:ext uri="{FF2B5EF4-FFF2-40B4-BE49-F238E27FC236}">
                  <a16:creationId xmlns:a16="http://schemas.microsoft.com/office/drawing/2014/main" id="{95DB8A6E-F01C-94CA-F678-AC4709801D04}"/>
                </a:ext>
              </a:extLst>
            </p:cNvPr>
            <p:cNvCxnSpPr/>
            <p:nvPr/>
          </p:nvCxnSpPr>
          <p:spPr>
            <a:xfrm flipH="1">
              <a:off x="980493" y="3819525"/>
              <a:ext cx="29142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Bue 24">
              <a:extLst>
                <a:ext uri="{FF2B5EF4-FFF2-40B4-BE49-F238E27FC236}">
                  <a16:creationId xmlns:a16="http://schemas.microsoft.com/office/drawing/2014/main" id="{17CACAC6-78C4-13A5-14FC-35CE76627620}"/>
                </a:ext>
              </a:extLst>
            </p:cNvPr>
            <p:cNvSpPr/>
            <p:nvPr/>
          </p:nvSpPr>
          <p:spPr>
            <a:xfrm rot="5400000">
              <a:off x="836493" y="3392558"/>
              <a:ext cx="288000" cy="287499"/>
            </a:xfrm>
            <a:prstGeom prst="arc">
              <a:avLst>
                <a:gd name="adj1" fmla="val 16274093"/>
                <a:gd name="adj2" fmla="val 0"/>
              </a:avLst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6" name="Bue 25">
              <a:extLst>
                <a:ext uri="{FF2B5EF4-FFF2-40B4-BE49-F238E27FC236}">
                  <a16:creationId xmlns:a16="http://schemas.microsoft.com/office/drawing/2014/main" id="{124324A6-4433-356D-CD61-F289177F8559}"/>
                </a:ext>
              </a:extLst>
            </p:cNvPr>
            <p:cNvSpPr/>
            <p:nvPr/>
          </p:nvSpPr>
          <p:spPr>
            <a:xfrm rot="10800000">
              <a:off x="1120566" y="3397590"/>
              <a:ext cx="288000" cy="287499"/>
            </a:xfrm>
            <a:prstGeom prst="arc">
              <a:avLst>
                <a:gd name="adj1" fmla="val 16396554"/>
                <a:gd name="adj2" fmla="val 0"/>
              </a:avLst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cxnSp>
          <p:nvCxnSpPr>
            <p:cNvPr id="27" name="Lige forbindelse 26">
              <a:extLst>
                <a:ext uri="{FF2B5EF4-FFF2-40B4-BE49-F238E27FC236}">
                  <a16:creationId xmlns:a16="http://schemas.microsoft.com/office/drawing/2014/main" id="{760CFA17-46B0-5FF2-C911-8CFB10DA801F}"/>
                </a:ext>
              </a:extLst>
            </p:cNvPr>
            <p:cNvCxnSpPr/>
            <p:nvPr/>
          </p:nvCxnSpPr>
          <p:spPr>
            <a:xfrm flipH="1">
              <a:off x="960112" y="3738581"/>
              <a:ext cx="38100" cy="1714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kstfelt 27">
              <a:extLst>
                <a:ext uri="{FF2B5EF4-FFF2-40B4-BE49-F238E27FC236}">
                  <a16:creationId xmlns:a16="http://schemas.microsoft.com/office/drawing/2014/main" id="{E78C90CF-CF49-18F3-C036-9AD8A99B79A4}"/>
                </a:ext>
              </a:extLst>
            </p:cNvPr>
            <p:cNvSpPr txBox="1"/>
            <p:nvPr/>
          </p:nvSpPr>
          <p:spPr>
            <a:xfrm>
              <a:off x="952983" y="3638553"/>
              <a:ext cx="335162" cy="178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900" dirty="0">
                  <a:latin typeface="K2D ExtraLight" panose="00000300000000000000" pitchFamily="2" charset="-34"/>
                  <a:cs typeface="K2D ExtraLight" panose="00000300000000000000" pitchFamily="2" charset="-34"/>
                </a:rPr>
                <a:t>1,2 m</a:t>
              </a:r>
            </a:p>
          </p:txBody>
        </p:sp>
      </p:grp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EE232120-84FC-933C-BF88-9FE9B458848B}"/>
              </a:ext>
            </a:extLst>
          </p:cNvPr>
          <p:cNvGrpSpPr/>
          <p:nvPr/>
        </p:nvGrpSpPr>
        <p:grpSpPr>
          <a:xfrm>
            <a:off x="6071607" y="1410364"/>
            <a:ext cx="1626275" cy="349166"/>
            <a:chOff x="1183481" y="1869084"/>
            <a:chExt cx="7734300" cy="376782"/>
          </a:xfrm>
        </p:grpSpPr>
        <p:cxnSp>
          <p:nvCxnSpPr>
            <p:cNvPr id="30" name="Lige forbindelse 29">
              <a:extLst>
                <a:ext uri="{FF2B5EF4-FFF2-40B4-BE49-F238E27FC236}">
                  <a16:creationId xmlns:a16="http://schemas.microsoft.com/office/drawing/2014/main" id="{00E922C8-6693-CC71-B9EC-8A27D14825AF}"/>
                </a:ext>
              </a:extLst>
            </p:cNvPr>
            <p:cNvCxnSpPr/>
            <p:nvPr/>
          </p:nvCxnSpPr>
          <p:spPr>
            <a:xfrm>
              <a:off x="8859837" y="1944871"/>
              <a:ext cx="0" cy="30099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Lige forbindelse 30">
              <a:extLst>
                <a:ext uri="{FF2B5EF4-FFF2-40B4-BE49-F238E27FC236}">
                  <a16:creationId xmlns:a16="http://schemas.microsoft.com/office/drawing/2014/main" id="{E84DFD14-B4CD-C864-D3B1-F20350DF8426}"/>
                </a:ext>
              </a:extLst>
            </p:cNvPr>
            <p:cNvCxnSpPr/>
            <p:nvPr/>
          </p:nvCxnSpPr>
          <p:spPr>
            <a:xfrm>
              <a:off x="1231973" y="1944871"/>
              <a:ext cx="0" cy="30099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Lige forbindelse 31">
              <a:extLst>
                <a:ext uri="{FF2B5EF4-FFF2-40B4-BE49-F238E27FC236}">
                  <a16:creationId xmlns:a16="http://schemas.microsoft.com/office/drawing/2014/main" id="{41EC01FC-9DA5-4F64-C323-BAA517DD0A86}"/>
                </a:ext>
              </a:extLst>
            </p:cNvPr>
            <p:cNvCxnSpPr/>
            <p:nvPr/>
          </p:nvCxnSpPr>
          <p:spPr>
            <a:xfrm flipH="1">
              <a:off x="8815388" y="1944871"/>
              <a:ext cx="102393" cy="30099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Lige forbindelse 32">
              <a:extLst>
                <a:ext uri="{FF2B5EF4-FFF2-40B4-BE49-F238E27FC236}">
                  <a16:creationId xmlns:a16="http://schemas.microsoft.com/office/drawing/2014/main" id="{2DED1C27-63A9-322C-8EA0-D2C0CE8C6E08}"/>
                </a:ext>
              </a:extLst>
            </p:cNvPr>
            <p:cNvCxnSpPr/>
            <p:nvPr/>
          </p:nvCxnSpPr>
          <p:spPr>
            <a:xfrm flipH="1">
              <a:off x="1231973" y="2095368"/>
              <a:ext cx="7627870" cy="1254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Lige forbindelse 33">
              <a:extLst>
                <a:ext uri="{FF2B5EF4-FFF2-40B4-BE49-F238E27FC236}">
                  <a16:creationId xmlns:a16="http://schemas.microsoft.com/office/drawing/2014/main" id="{C7DE908E-63FB-2CB1-0DFD-A760A1BFB197}"/>
                </a:ext>
              </a:extLst>
            </p:cNvPr>
            <p:cNvCxnSpPr/>
            <p:nvPr/>
          </p:nvCxnSpPr>
          <p:spPr>
            <a:xfrm flipH="1">
              <a:off x="1183481" y="1944871"/>
              <a:ext cx="97633" cy="30099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kstfelt 34">
              <a:extLst>
                <a:ext uri="{FF2B5EF4-FFF2-40B4-BE49-F238E27FC236}">
                  <a16:creationId xmlns:a16="http://schemas.microsoft.com/office/drawing/2014/main" id="{6654C549-D934-B2B6-4B56-CC00D84A6D59}"/>
                </a:ext>
              </a:extLst>
            </p:cNvPr>
            <p:cNvSpPr txBox="1"/>
            <p:nvPr/>
          </p:nvSpPr>
          <p:spPr>
            <a:xfrm>
              <a:off x="2018188" y="1869084"/>
              <a:ext cx="6170947" cy="249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905" dirty="0">
                  <a:latin typeface="K2D ExtraLight" panose="00000300000000000000" pitchFamily="2" charset="-34"/>
                  <a:cs typeface="K2D ExtraLight" panose="00000300000000000000" pitchFamily="2" charset="-34"/>
                </a:rPr>
                <a:t>25 m</a:t>
              </a:r>
            </a:p>
          </p:txBody>
        </p:sp>
      </p:grpSp>
      <p:sp>
        <p:nvSpPr>
          <p:cNvPr id="36" name="Tekstfelt 35">
            <a:extLst>
              <a:ext uri="{FF2B5EF4-FFF2-40B4-BE49-F238E27FC236}">
                <a16:creationId xmlns:a16="http://schemas.microsoft.com/office/drawing/2014/main" id="{001EE38E-C335-BCB4-5E90-790C4F1A5EF2}"/>
              </a:ext>
            </a:extLst>
          </p:cNvPr>
          <p:cNvSpPr txBox="1"/>
          <p:nvPr/>
        </p:nvSpPr>
        <p:spPr>
          <a:xfrm>
            <a:off x="7771998" y="1407603"/>
            <a:ext cx="20377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>
                <a:latin typeface="K2D Light" panose="00000400000000000000" pitchFamily="2" charset="-34"/>
                <a:cs typeface="K2D Light" panose="00000400000000000000" pitchFamily="2" charset="-34"/>
              </a:rPr>
              <a:t>Lokalelængde (ændre teksten)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00E040C6-B702-0BF4-FA91-16EBC0895461}"/>
              </a:ext>
            </a:extLst>
          </p:cNvPr>
          <p:cNvSpPr/>
          <p:nvPr/>
        </p:nvSpPr>
        <p:spPr>
          <a:xfrm>
            <a:off x="933267" y="2508377"/>
            <a:ext cx="10893892" cy="8371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108"/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2FF7FE53-5BA5-59C0-F6D4-99C3FF35B448}"/>
              </a:ext>
            </a:extLst>
          </p:cNvPr>
          <p:cNvSpPr txBox="1"/>
          <p:nvPr/>
        </p:nvSpPr>
        <p:spPr>
          <a:xfrm>
            <a:off x="5906395" y="5559851"/>
            <a:ext cx="2419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i="1" dirty="0">
                <a:latin typeface="K2D ExtraLight" panose="00000300000000000000" pitchFamily="2" charset="-34"/>
                <a:cs typeface="K2D ExtraLight" panose="00000300000000000000" pitchFamily="2" charset="-34"/>
              </a:rPr>
              <a:t>Overnatningslokale</a:t>
            </a:r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39EF8329-9A7F-DC41-8E73-0F1E1C3EE31E}"/>
              </a:ext>
            </a:extLst>
          </p:cNvPr>
          <p:cNvSpPr txBox="1"/>
          <p:nvPr/>
        </p:nvSpPr>
        <p:spPr>
          <a:xfrm>
            <a:off x="3721491" y="2813350"/>
            <a:ext cx="1914307" cy="330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51" i="1" dirty="0">
                <a:latin typeface="K2D ExtraLight" panose="00000300000000000000" pitchFamily="2" charset="-34"/>
                <a:cs typeface="K2D ExtraLight" panose="00000300000000000000" pitchFamily="2" charset="-34"/>
              </a:rPr>
              <a:t>Tilstødende lokaler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46CBD13F-7C1D-854D-0D24-69DFF8A6E558}"/>
              </a:ext>
            </a:extLst>
          </p:cNvPr>
          <p:cNvSpPr/>
          <p:nvPr/>
        </p:nvSpPr>
        <p:spPr>
          <a:xfrm>
            <a:off x="933266" y="3344976"/>
            <a:ext cx="10893893" cy="4999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108"/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BBCAAB8A-C0B5-EC08-1563-0AD20CDD5FFB}"/>
              </a:ext>
            </a:extLst>
          </p:cNvPr>
          <p:cNvSpPr txBox="1"/>
          <p:nvPr/>
        </p:nvSpPr>
        <p:spPr>
          <a:xfrm>
            <a:off x="117446" y="9127222"/>
            <a:ext cx="41905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rgbClr val="86B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Belægningsplan – Kopier, flyt og træk piktogrammer til de passer</a:t>
            </a:r>
          </a:p>
        </p:txBody>
      </p:sp>
    </p:spTree>
    <p:extLst>
      <p:ext uri="{BB962C8B-B14F-4D97-AF65-F5344CB8AC3E}">
        <p14:creationId xmlns:p14="http://schemas.microsoft.com/office/powerpoint/2010/main" val="98100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78</Words>
  <Application>Microsoft Office PowerPoint</Application>
  <PresentationFormat>A3-papir (297 x 420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K2D</vt:lpstr>
      <vt:lpstr>K2D ExtraBold</vt:lpstr>
      <vt:lpstr>K2D ExtraLight</vt:lpstr>
      <vt:lpstr>K2D Light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Christoffer Elgaard Sørensen</dc:creator>
  <cp:lastModifiedBy>Christoffer Elgaard Sørensen</cp:lastModifiedBy>
  <cp:revision>1</cp:revision>
  <dcterms:created xsi:type="dcterms:W3CDTF">2023-04-25T10:48:30Z</dcterms:created>
  <dcterms:modified xsi:type="dcterms:W3CDTF">2023-04-25T10:56:49Z</dcterms:modified>
</cp:coreProperties>
</file>